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4"/>
  </p:sldMasterIdLst>
  <p:notesMasterIdLst>
    <p:notesMasterId r:id="rId14"/>
  </p:notesMasterIdLst>
  <p:handoutMasterIdLst>
    <p:handoutMasterId r:id="rId15"/>
  </p:handoutMasterIdLst>
  <p:sldIdLst>
    <p:sldId id="268" r:id="rId5"/>
    <p:sldId id="257" r:id="rId6"/>
    <p:sldId id="270" r:id="rId7"/>
    <p:sldId id="271" r:id="rId8"/>
    <p:sldId id="272" r:id="rId9"/>
    <p:sldId id="285" r:id="rId10"/>
    <p:sldId id="273" r:id="rId11"/>
    <p:sldId id="284" r:id="rId12"/>
    <p:sldId id="269"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9FDB"/>
    <a:srgbClr val="243B8B"/>
    <a:srgbClr val="AADA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D03A34-771D-49C4-BEF3-0AACCF47DF52}" v="1" dt="2019-03-06T13:34:32.9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74372" autoAdjust="0"/>
  </p:normalViewPr>
  <p:slideViewPr>
    <p:cSldViewPr snapToGrid="0" snapToObjects="1">
      <p:cViewPr varScale="1">
        <p:scale>
          <a:sx n="80" d="100"/>
          <a:sy n="80" d="100"/>
        </p:scale>
        <p:origin x="1958" y="53"/>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43E256-3C6A-D445-9387-E549CFEA95D3}" type="datetimeFigureOut">
              <a:rPr lang="en-US" smtClean="0"/>
              <a:t>4/6/2022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F3CD81-F918-F744-B071-F7C509594244}" type="slidenum">
              <a:rPr lang="en-US" smtClean="0"/>
              <a:t>‹nr.›</a:t>
            </a:fld>
            <a:endParaRPr lang="en-US"/>
          </a:p>
        </p:txBody>
      </p:sp>
    </p:spTree>
    <p:extLst>
      <p:ext uri="{BB962C8B-B14F-4D97-AF65-F5344CB8AC3E}">
        <p14:creationId xmlns:p14="http://schemas.microsoft.com/office/powerpoint/2010/main" val="965896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5B762B-ACFD-314A-AD85-16744AA50A1B}" type="datetimeFigureOut">
              <a:rPr lang="en-US" smtClean="0"/>
              <a:t>4/6/2022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02D623-AEC2-3042-AF65-6A0D5A4E62ED}" type="slidenum">
              <a:rPr lang="en-US" smtClean="0"/>
              <a:t>‹nr.›</a:t>
            </a:fld>
            <a:endParaRPr lang="en-US"/>
          </a:p>
        </p:txBody>
      </p:sp>
    </p:spTree>
    <p:extLst>
      <p:ext uri="{BB962C8B-B14F-4D97-AF65-F5344CB8AC3E}">
        <p14:creationId xmlns:p14="http://schemas.microsoft.com/office/powerpoint/2010/main" val="29542166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Deze presentatie gaat over de risico’s van het werken met of in de buurt van dieseluitlaatgassen</a:t>
            </a:r>
            <a:r>
              <a:rPr lang="nl-NL" baseline="0" dirty="0"/>
              <a:t>. </a:t>
            </a:r>
            <a:r>
              <a:rPr lang="nl-NL" dirty="0"/>
              <a:t>De presentatie is algemeen. Gebruik waar mogelijk in de presentatie foto’s en voorbeelden uit de eigen praktijk, om de presentatie herkenbaarder te maken voor je werknemers.</a:t>
            </a:r>
          </a:p>
          <a:p>
            <a:endParaRPr lang="nl-NL" dirty="0"/>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2</a:t>
            </a:fld>
            <a:endParaRPr lang="en-US"/>
          </a:p>
        </p:txBody>
      </p:sp>
    </p:spTree>
    <p:extLst>
      <p:ext uri="{BB962C8B-B14F-4D97-AF65-F5344CB8AC3E}">
        <p14:creationId xmlns:p14="http://schemas.microsoft.com/office/powerpoint/2010/main" val="2172449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dirty="0"/>
              <a:t>Dieseluitlaatgas bestaat uit gassen en deeltjes en wordt dieselmotoremissie genoemd. </a:t>
            </a:r>
          </a:p>
          <a:p>
            <a:r>
              <a:rPr lang="nl-NL" dirty="0"/>
              <a:t>Vraag de deelnemers welk materieel in het bedrijf op diesel draait.</a:t>
            </a:r>
          </a:p>
          <a:p>
            <a:r>
              <a:rPr lang="nl-NL" dirty="0"/>
              <a:t>Denk daarbij niet alleen aan rijdend materieel of aan eigen materieel. Ook verkeer dat voorbij rijdt of werkzaamheden die in de omgeving plaatsvinden.</a:t>
            </a:r>
          </a:p>
          <a:p>
            <a:r>
              <a:rPr lang="nl-NL" dirty="0"/>
              <a:t>Hieronder volgt een opsomming van dieselmaterieel. Deze opsomming is niet volledig:</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Aggregaten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Hei-installaties</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Mobiele kranen en ander hijsmaterieel</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Grondverzetmachines</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Heftrucks</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Vrachtwagens</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Wegenbouwmateriaal</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Compressoren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Grondverdichtingsmachines</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Voorbijrijdend verkeer</a:t>
            </a:r>
          </a:p>
          <a:p>
            <a:pPr lvl="0"/>
            <a:endParaRPr lang="nl-NL" sz="1200" kern="1200" dirty="0">
              <a:solidFill>
                <a:schemeClr val="tx1"/>
              </a:solidFill>
              <a:effectLst/>
              <a:latin typeface="+mn-lt"/>
              <a:ea typeface="+mn-ea"/>
              <a:cs typeface="+mn-cs"/>
            </a:endParaRPr>
          </a:p>
          <a:p>
            <a:endParaRPr lang="nl-NL" dirty="0"/>
          </a:p>
          <a:p>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3</a:t>
            </a:fld>
            <a:endParaRPr lang="en-US"/>
          </a:p>
        </p:txBody>
      </p:sp>
    </p:spTree>
    <p:extLst>
      <p:ext uri="{BB962C8B-B14F-4D97-AF65-F5344CB8AC3E}">
        <p14:creationId xmlns:p14="http://schemas.microsoft.com/office/powerpoint/2010/main" val="1102851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 </a:t>
            </a:r>
          </a:p>
          <a:p>
            <a:r>
              <a:rPr lang="nl-NL" dirty="0"/>
              <a:t>Blootstelling aan DME kan leiden tot klachten.</a:t>
            </a:r>
          </a:p>
          <a:p>
            <a:r>
              <a:rPr lang="nl-NL" dirty="0"/>
              <a:t>Kortdurende, hoge blootstelling geeft korte termijnklachten, zoals hoofdpijn, duizeligheid, kortademigheid en oogirritatie.</a:t>
            </a:r>
          </a:p>
          <a:p>
            <a:r>
              <a:rPr lang="nl-NL" dirty="0"/>
              <a:t>Op langere termijn kan blootstelling ook leiden tot ernstige klachten. Zelfs als de blootstelling relatief laag is. Voorbeelden van klachten zijn kanker, hart- en vaataandoeningen, verslechtering van de longfunctie (o.a. (verergering) van COPD, Astma) en kanker.</a:t>
            </a:r>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4</a:t>
            </a:fld>
            <a:endParaRPr lang="en-US"/>
          </a:p>
        </p:txBody>
      </p:sp>
    </p:spTree>
    <p:extLst>
      <p:ext uri="{BB962C8B-B14F-4D97-AF65-F5344CB8AC3E}">
        <p14:creationId xmlns:p14="http://schemas.microsoft.com/office/powerpoint/2010/main" val="2056893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 onderzoek blijkt dat de hoeveelheid DME in de ‘schone’ buitenlucht al kan leiden tot klachten (op lange termijn).</a:t>
            </a:r>
          </a:p>
          <a:p>
            <a:r>
              <a:rPr lang="nl-NL" dirty="0"/>
              <a:t>Het is daarom belangrijk om de concentratie DME zo laag mogelijk te houden.</a:t>
            </a:r>
          </a:p>
          <a:p>
            <a:endParaRPr lang="nl-NL" dirty="0"/>
          </a:p>
          <a:p>
            <a:r>
              <a:rPr lang="nl-NL" dirty="0"/>
              <a:t>In besloten of omsloten ruimten loopt de concentratie al snel hoog op en kunnen ook acute klachten optreden (hoofdpijn </a:t>
            </a:r>
            <a:r>
              <a:rPr lang="nl-NL" dirty="0" err="1"/>
              <a:t>etc</a:t>
            </a:r>
            <a:r>
              <a:rPr lang="nl-NL" dirty="0"/>
              <a:t>).</a:t>
            </a:r>
          </a:p>
          <a:p>
            <a:endParaRPr lang="nl-NL" dirty="0"/>
          </a:p>
          <a:p>
            <a:r>
              <a:rPr lang="nl-NL" dirty="0"/>
              <a:t>De laatste jaren hebben fabrikanten veel maatregelen getroffen om hun materieel schoner te maken.</a:t>
            </a:r>
          </a:p>
          <a:p>
            <a:r>
              <a:rPr lang="nl-NL" dirty="0"/>
              <a:t>Om die reden geldt: hoe ouder materieel, hoe meer DME het uitstoot.</a:t>
            </a:r>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5</a:t>
            </a:fld>
            <a:endParaRPr lang="en-US"/>
          </a:p>
        </p:txBody>
      </p:sp>
    </p:spTree>
    <p:extLst>
      <p:ext uri="{BB962C8B-B14F-4D97-AF65-F5344CB8AC3E}">
        <p14:creationId xmlns:p14="http://schemas.microsoft.com/office/powerpoint/2010/main" val="3179327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Geef aan welke maatregelen binnen uw bedrijf genomen worden.</a:t>
            </a:r>
          </a:p>
          <a:p>
            <a:r>
              <a:rPr lang="nl-NL" dirty="0"/>
              <a:t>Op de dia zijn voorbeelden van maatregelen genoemd. U kunt maatregelen toevoegen of verwijderen.</a:t>
            </a:r>
          </a:p>
          <a:p>
            <a:r>
              <a:rPr lang="nl-NL" dirty="0"/>
              <a:t>Zie het A-blad </a:t>
            </a:r>
            <a:r>
              <a:rPr lang="nl-NL" dirty="0" err="1"/>
              <a:t>DieselMotorEmissie</a:t>
            </a:r>
            <a:r>
              <a:rPr lang="nl-NL" dirty="0"/>
              <a:t> van Volandis voor meer mogelijke maatregelen.</a:t>
            </a:r>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6</a:t>
            </a:fld>
            <a:endParaRPr lang="en-US"/>
          </a:p>
        </p:txBody>
      </p:sp>
    </p:spTree>
    <p:extLst>
      <p:ext uri="{BB962C8B-B14F-4D97-AF65-F5344CB8AC3E}">
        <p14:creationId xmlns:p14="http://schemas.microsoft.com/office/powerpoint/2010/main" val="2383939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Geef aan welke maatregelen werknemers binnen uw bedrijf zelf kunnen nemen.</a:t>
            </a:r>
          </a:p>
          <a:p>
            <a:r>
              <a:rPr lang="nl-NL" dirty="0"/>
              <a:t>Op de dia zijn voorbeelden van maatregelen genoemd. U kunt maatregelen toevoegen of verwijderen.</a:t>
            </a:r>
          </a:p>
          <a:p>
            <a:r>
              <a:rPr lang="nl-NL" dirty="0"/>
              <a:t>Zie het A-blad voor toelichting op het nieuwe rijden en draaien en andere maatregelen.</a:t>
            </a:r>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7</a:t>
            </a:fld>
            <a:endParaRPr lang="en-US"/>
          </a:p>
        </p:txBody>
      </p:sp>
    </p:spTree>
    <p:extLst>
      <p:ext uri="{BB962C8B-B14F-4D97-AF65-F5344CB8AC3E}">
        <p14:creationId xmlns:p14="http://schemas.microsoft.com/office/powerpoint/2010/main" val="1118032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een werknemer klachten heeft die mogelijk samenhangen met het werk, dan is het verstandig een bezoek aan de bedrijfsarts te brengen.</a:t>
            </a:r>
          </a:p>
          <a:p>
            <a:r>
              <a:rPr lang="nl-NL" dirty="0"/>
              <a:t>Geef hier aan hoe dit werkt binnen uw organisatie.</a:t>
            </a:r>
          </a:p>
          <a:p>
            <a:r>
              <a:rPr lang="nl-NL" dirty="0"/>
              <a:t>Daarnaast is een werkgever verplicht om een PAGO (of PMO) aan te bieden aan de werknemer. Vertel hoe dit binnen uw bedrijf gebeurt. Overigens is het voor de werknemer niet verplicht hieraan deel te nemen. Het is wel aan te raden. Het PAGO kan helpen om klachten in een vroeg stadium te signaleren.</a:t>
            </a:r>
          </a:p>
          <a:p>
            <a:r>
              <a:rPr lang="nl-NL" dirty="0"/>
              <a:t>Als een werknemer ideeën heeft voor het verminderen van blootstelling aan DME of het verbeteren van arbeidsomstandigheden in het algemeen, dan kan dit nu of op een ander moment bij de leidinggevende worden aangegeven.</a:t>
            </a:r>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8</a:t>
            </a:fld>
            <a:endParaRPr lang="en-US"/>
          </a:p>
        </p:txBody>
      </p:sp>
    </p:spTree>
    <p:extLst>
      <p:ext uri="{BB962C8B-B14F-4D97-AF65-F5344CB8AC3E}">
        <p14:creationId xmlns:p14="http://schemas.microsoft.com/office/powerpoint/2010/main" val="855922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Volandis is opgericht door:</a:t>
            </a:r>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10</a:t>
            </a:fld>
            <a:endParaRPr lang="en-US"/>
          </a:p>
        </p:txBody>
      </p:sp>
    </p:spTree>
    <p:extLst>
      <p:ext uri="{BB962C8B-B14F-4D97-AF65-F5344CB8AC3E}">
        <p14:creationId xmlns:p14="http://schemas.microsoft.com/office/powerpoint/2010/main" val="3647019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960" y="3156838"/>
            <a:ext cx="4650736" cy="986999"/>
          </a:xfrm>
        </p:spPr>
        <p:txBody>
          <a:bodyPr tIns="0" rIns="0" bIns="0" anchor="t" anchorCtr="0">
            <a:normAutofit/>
          </a:bodyPr>
          <a:lstStyle>
            <a:lvl1pPr algn="r">
              <a:lnSpc>
                <a:spcPts val="3135"/>
              </a:lnSpc>
              <a:defRPr spc="0">
                <a:solidFill>
                  <a:schemeClr val="bg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
        <p:nvSpPr>
          <p:cNvPr id="4" name="Date Placeholder 3"/>
          <p:cNvSpPr>
            <a:spLocks noGrp="1"/>
          </p:cNvSpPr>
          <p:nvPr>
            <p:ph type="dt" sz="half" idx="10"/>
          </p:nvPr>
        </p:nvSpPr>
        <p:spPr>
          <a:xfrm>
            <a:off x="2705096" y="2882994"/>
            <a:ext cx="2133600" cy="273844"/>
          </a:xfrm>
        </p:spPr>
        <p:txBody>
          <a:bodyPr wrap="none" tIns="0" bIns="0" anchor="b" anchorCtr="0"/>
          <a:lstStyle>
            <a:lvl1pPr algn="r">
              <a:defRPr>
                <a:solidFill>
                  <a:srgbClr val="AADAE9"/>
                </a:solidFill>
              </a:defRPr>
            </a:lvl1pPr>
          </a:lstStyle>
          <a:p>
            <a:fld id="{2463DDA9-5EE6-534F-96DC-F8618B72A1FF}" type="datetime1">
              <a:rPr lang="nl-NL" smtClean="0"/>
              <a:t>6-4-2022</a:t>
            </a:fld>
            <a:endParaRPr lang="en-US" dirty="0"/>
          </a:p>
        </p:txBody>
      </p:sp>
    </p:spTree>
    <p:extLst>
      <p:ext uri="{BB962C8B-B14F-4D97-AF65-F5344CB8AC3E}">
        <p14:creationId xmlns:p14="http://schemas.microsoft.com/office/powerpoint/2010/main" val="112896591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9" name="Title 1"/>
          <p:cNvSpPr>
            <a:spLocks noGrp="1"/>
          </p:cNvSpPr>
          <p:nvPr>
            <p:ph type="ctrTitle" hasCustomPrompt="1"/>
          </p:nvPr>
        </p:nvSpPr>
        <p:spPr>
          <a:xfrm>
            <a:off x="-411480" y="3118738"/>
            <a:ext cx="4650736" cy="986999"/>
          </a:xfrm>
        </p:spPr>
        <p:txBody>
          <a:bodyPr tIns="0" rIns="0" bIns="0" anchor="t" anchorCtr="0">
            <a:normAutofit/>
          </a:bodyPr>
          <a:lstStyle>
            <a:lvl1pPr algn="r">
              <a:lnSpc>
                <a:spcPts val="3135"/>
              </a:lnSpc>
              <a:defRPr spc="0" baseline="0">
                <a:solidFill>
                  <a:schemeClr val="bg1"/>
                </a:solidFill>
              </a:defRPr>
            </a:lvl1pPr>
          </a:lstStyle>
          <a:p>
            <a:r>
              <a:rPr lang="nl-NL" dirty="0"/>
              <a:t>Bedankt voor </a:t>
            </a:r>
            <a:br>
              <a:rPr lang="nl-NL" dirty="0"/>
            </a:br>
            <a:r>
              <a:rPr lang="nl-NL" dirty="0"/>
              <a:t>uw aandacht</a:t>
            </a:r>
            <a:endParaRPr lang="en-US" dirty="0"/>
          </a:p>
        </p:txBody>
      </p:sp>
      <p:sp>
        <p:nvSpPr>
          <p:cNvPr id="10" name="Date Placeholder 3"/>
          <p:cNvSpPr>
            <a:spLocks noGrp="1"/>
          </p:cNvSpPr>
          <p:nvPr>
            <p:ph type="dt" sz="half" idx="10"/>
          </p:nvPr>
        </p:nvSpPr>
        <p:spPr>
          <a:xfrm>
            <a:off x="2193168" y="2844894"/>
            <a:ext cx="2133600" cy="273844"/>
          </a:xfrm>
        </p:spPr>
        <p:txBody>
          <a:bodyPr wrap="none" tIns="0" bIns="0" anchor="b" anchorCtr="0"/>
          <a:lstStyle>
            <a:lvl1pPr algn="r">
              <a:defRPr>
                <a:solidFill>
                  <a:srgbClr val="AADAE9"/>
                </a:solidFill>
              </a:defRPr>
            </a:lvl1pPr>
          </a:lstStyle>
          <a:p>
            <a:fld id="{FAAA10F3-BAE3-8444-B19B-BC483E99747B}" type="datetime1">
              <a:rPr lang="nl-NL" smtClean="0"/>
              <a:t>6-4-2022</a:t>
            </a:fld>
            <a:endParaRPr lang="en-US" dirty="0"/>
          </a:p>
        </p:txBody>
      </p:sp>
    </p:spTree>
    <p:extLst>
      <p:ext uri="{BB962C8B-B14F-4D97-AF65-F5344CB8AC3E}">
        <p14:creationId xmlns:p14="http://schemas.microsoft.com/office/powerpoint/2010/main" val="1079956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43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915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39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ctrTitle"/>
          </p:nvPr>
        </p:nvSpPr>
        <p:spPr>
          <a:xfrm>
            <a:off x="187960" y="824101"/>
            <a:ext cx="4650736" cy="986999"/>
          </a:xfrm>
        </p:spPr>
        <p:txBody>
          <a:bodyPr tIns="0" rIns="0" bIns="0" anchor="t" anchorCtr="0">
            <a:normAutofit/>
          </a:bodyPr>
          <a:lstStyle>
            <a:lvl1pPr algn="l">
              <a:lnSpc>
                <a:spcPts val="3135"/>
              </a:lnSpc>
              <a:defRPr spc="0">
                <a:solidFill>
                  <a:srgbClr val="149FDB"/>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Tree>
    <p:extLst>
      <p:ext uri="{BB962C8B-B14F-4D97-AF65-F5344CB8AC3E}">
        <p14:creationId xmlns:p14="http://schemas.microsoft.com/office/powerpoint/2010/main" val="130967561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ctrTitle"/>
          </p:nvPr>
        </p:nvSpPr>
        <p:spPr>
          <a:xfrm>
            <a:off x="1854200" y="3156838"/>
            <a:ext cx="4650736" cy="986999"/>
          </a:xfrm>
        </p:spPr>
        <p:txBody>
          <a:bodyPr tIns="0" rIns="0" bIns="0" anchor="t" anchorCtr="0">
            <a:normAutofit/>
          </a:bodyPr>
          <a:lstStyle>
            <a:lvl1pPr algn="l">
              <a:lnSpc>
                <a:spcPts val="3135"/>
              </a:lnSpc>
              <a:defRPr spc="0">
                <a:solidFill>
                  <a:srgbClr val="243B8B"/>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Tree>
    <p:extLst>
      <p:ext uri="{BB962C8B-B14F-4D97-AF65-F5344CB8AC3E}">
        <p14:creationId xmlns:p14="http://schemas.microsoft.com/office/powerpoint/2010/main" val="242805135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title"/>
          </p:nvPr>
        </p:nvSpPr>
        <p:spPr>
          <a:xfrm>
            <a:off x="457200" y="991935"/>
            <a:ext cx="8229600" cy="547784"/>
          </a:xfrm>
        </p:spPr>
        <p:txBody>
          <a:bodyPr bIns="0" anchor="t" anchorCtr="0"/>
          <a:lstStyle>
            <a:lvl1pPr algn="l">
              <a:defRPr>
                <a:solidFill>
                  <a:srgbClr val="149FDB"/>
                </a:solidFill>
              </a:defRPr>
            </a:lvl1pPr>
          </a:lstStyle>
          <a:p>
            <a:r>
              <a:rPr lang="nl-NL"/>
              <a:t>Click to edit Master title style</a:t>
            </a:r>
            <a:endParaRPr lang="en-US"/>
          </a:p>
        </p:txBody>
      </p:sp>
      <p:sp>
        <p:nvSpPr>
          <p:cNvPr id="3" name="Content Placeholder 2"/>
          <p:cNvSpPr>
            <a:spLocks noGrp="1"/>
          </p:cNvSpPr>
          <p:nvPr>
            <p:ph idx="1"/>
          </p:nvPr>
        </p:nvSpPr>
        <p:spPr>
          <a:xfrm>
            <a:off x="457200" y="1781534"/>
            <a:ext cx="8229600" cy="2813089"/>
          </a:xfrm>
        </p:spPr>
        <p:txBody>
          <a:bodyPr/>
          <a:lstStyle>
            <a:lvl1pPr>
              <a:defRPr>
                <a:solidFill>
                  <a:srgbClr val="243B8B"/>
                </a:solidFill>
              </a:defRPr>
            </a:lvl1pPr>
            <a:lvl2pPr>
              <a:defRPr>
                <a:solidFill>
                  <a:srgbClr val="243B8B"/>
                </a:solidFill>
              </a:defRPr>
            </a:lvl2pPr>
            <a:lvl3pPr>
              <a:defRPr>
                <a:solidFill>
                  <a:srgbClr val="243B8B"/>
                </a:solidFill>
              </a:defRPr>
            </a:lvl3pPr>
            <a:lvl4pPr>
              <a:defRPr>
                <a:solidFill>
                  <a:srgbClr val="243B8B"/>
                </a:solidFill>
              </a:defRPr>
            </a:lvl4pPr>
            <a:lvl5pPr>
              <a:defRPr>
                <a:solidFill>
                  <a:srgbClr val="243B8B"/>
                </a:solidFill>
              </a:defRPr>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4" name="Date Placeholder 3"/>
          <p:cNvSpPr>
            <a:spLocks noGrp="1"/>
          </p:cNvSpPr>
          <p:nvPr>
            <p:ph type="dt" sz="half" idx="10"/>
          </p:nvPr>
        </p:nvSpPr>
        <p:spPr/>
        <p:txBody>
          <a:bodyPr tIns="0" bIns="0" anchor="b" anchorCtr="0"/>
          <a:lstStyle>
            <a:lvl1pPr>
              <a:defRPr>
                <a:solidFill>
                  <a:srgbClr val="243B8B"/>
                </a:solidFill>
              </a:defRPr>
            </a:lvl1pPr>
          </a:lstStyle>
          <a:p>
            <a:fld id="{D2ED2D78-ABC5-6F4E-A044-5B8ECCCB3CD5}" type="datetime1">
              <a:rPr lang="nl-NL" smtClean="0"/>
              <a:t>6-4-2022</a:t>
            </a:fld>
            <a:endParaRPr lang="en-US"/>
          </a:p>
        </p:txBody>
      </p:sp>
      <p:sp>
        <p:nvSpPr>
          <p:cNvPr id="6" name="Slide Number Placeholder 5"/>
          <p:cNvSpPr>
            <a:spLocks noGrp="1"/>
          </p:cNvSpPr>
          <p:nvPr>
            <p:ph type="sldNum" sz="quarter" idx="12"/>
          </p:nvPr>
        </p:nvSpPr>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Tree>
    <p:extLst>
      <p:ext uri="{BB962C8B-B14F-4D97-AF65-F5344CB8AC3E}">
        <p14:creationId xmlns:p14="http://schemas.microsoft.com/office/powerpoint/2010/main" val="159634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Title 1"/>
          <p:cNvSpPr>
            <a:spLocks noGrp="1"/>
          </p:cNvSpPr>
          <p:nvPr>
            <p:ph type="title"/>
          </p:nvPr>
        </p:nvSpPr>
        <p:spPr>
          <a:xfrm>
            <a:off x="457200" y="991935"/>
            <a:ext cx="8229600" cy="547784"/>
          </a:xfrm>
        </p:spPr>
        <p:txBody>
          <a:bodyPr bIns="0" anchor="t" anchorCtr="0"/>
          <a:lstStyle>
            <a:lvl1pPr algn="l">
              <a:defRPr>
                <a:solidFill>
                  <a:srgbClr val="149FDB"/>
                </a:solidFill>
              </a:defRPr>
            </a:lvl1pPr>
          </a:lstStyle>
          <a:p>
            <a:r>
              <a:rPr lang="nl-NL"/>
              <a:t>Click to edit Master title style</a:t>
            </a:r>
            <a:endParaRPr lang="en-US"/>
          </a:p>
        </p:txBody>
      </p:sp>
      <p:sp>
        <p:nvSpPr>
          <p:cNvPr id="9"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D192C366-9660-F64D-B7E8-D07CF4665246}" type="datetime1">
              <a:rPr lang="nl-NL" smtClean="0"/>
              <a:t>6-4-2022</a:t>
            </a:fld>
            <a:endParaRPr lang="en-US"/>
          </a:p>
        </p:txBody>
      </p:sp>
      <p:sp>
        <p:nvSpPr>
          <p:cNvPr id="10"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1" name="Content Placeholder 2"/>
          <p:cNvSpPr>
            <a:spLocks noGrp="1"/>
          </p:cNvSpPr>
          <p:nvPr>
            <p:ph sz="half" idx="1"/>
          </p:nvPr>
        </p:nvSpPr>
        <p:spPr>
          <a:xfrm>
            <a:off x="457200" y="1817026"/>
            <a:ext cx="4038600" cy="2767586"/>
          </a:xfrm>
        </p:spPr>
        <p:txBody>
          <a:bodyPr/>
          <a:lstStyle>
            <a:lvl1pPr>
              <a:defRPr sz="2100">
                <a:solidFill>
                  <a:srgbClr val="243B8B"/>
                </a:solidFill>
              </a:defRPr>
            </a:lvl1pPr>
            <a:lvl2pPr>
              <a:defRPr sz="1800">
                <a:solidFill>
                  <a:srgbClr val="243B8B"/>
                </a:solidFill>
              </a:defRPr>
            </a:lvl2pPr>
            <a:lvl3pPr>
              <a:defRPr sz="1500">
                <a:solidFill>
                  <a:srgbClr val="243B8B"/>
                </a:solidFill>
              </a:defRPr>
            </a:lvl3pPr>
            <a:lvl4pPr>
              <a:defRPr sz="1350">
                <a:solidFill>
                  <a:srgbClr val="243B8B"/>
                </a:solidFill>
              </a:defRPr>
            </a:lvl4pPr>
            <a:lvl5pPr>
              <a:defRPr sz="1350">
                <a:solidFill>
                  <a:srgbClr val="243B8B"/>
                </a:solidFill>
              </a:defRPr>
            </a:lvl5pPr>
            <a:lvl6pPr>
              <a:defRPr sz="1350"/>
            </a:lvl6pPr>
            <a:lvl7pPr>
              <a:defRPr sz="1350"/>
            </a:lvl7pPr>
            <a:lvl8pPr>
              <a:defRPr sz="1350"/>
            </a:lvl8pPr>
            <a:lvl9pPr>
              <a:defRPr sz="135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12" name="Content Placeholder 3"/>
          <p:cNvSpPr>
            <a:spLocks noGrp="1"/>
          </p:cNvSpPr>
          <p:nvPr>
            <p:ph sz="half" idx="2"/>
          </p:nvPr>
        </p:nvSpPr>
        <p:spPr>
          <a:xfrm>
            <a:off x="4648200" y="1817026"/>
            <a:ext cx="4038600" cy="2767586"/>
          </a:xfrm>
        </p:spPr>
        <p:txBody>
          <a:bodyPr/>
          <a:lstStyle>
            <a:lvl1pPr>
              <a:defRPr sz="2100">
                <a:solidFill>
                  <a:srgbClr val="243B8B"/>
                </a:solidFill>
              </a:defRPr>
            </a:lvl1pPr>
            <a:lvl2pPr>
              <a:defRPr sz="1800">
                <a:solidFill>
                  <a:srgbClr val="243B8B"/>
                </a:solidFill>
              </a:defRPr>
            </a:lvl2pPr>
            <a:lvl3pPr>
              <a:defRPr sz="1500">
                <a:solidFill>
                  <a:srgbClr val="243B8B"/>
                </a:solidFill>
              </a:defRPr>
            </a:lvl3pPr>
            <a:lvl4pPr>
              <a:defRPr sz="1350">
                <a:solidFill>
                  <a:srgbClr val="243B8B"/>
                </a:solidFill>
              </a:defRPr>
            </a:lvl4pPr>
            <a:lvl5pPr>
              <a:defRPr sz="1350">
                <a:solidFill>
                  <a:srgbClr val="243B8B"/>
                </a:solidFill>
              </a:defRPr>
            </a:lvl5pPr>
            <a:lvl6pPr>
              <a:defRPr sz="1350"/>
            </a:lvl6pPr>
            <a:lvl7pPr>
              <a:defRPr sz="1350"/>
            </a:lvl7pPr>
            <a:lvl8pPr>
              <a:defRPr sz="1350"/>
            </a:lvl8pPr>
            <a:lvl9pPr>
              <a:defRPr sz="135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Tree>
    <p:extLst>
      <p:ext uri="{BB962C8B-B14F-4D97-AF65-F5344CB8AC3E}">
        <p14:creationId xmlns:p14="http://schemas.microsoft.com/office/powerpoint/2010/main" val="280433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9" name="Content Placeholder 2"/>
          <p:cNvSpPr>
            <a:spLocks noGrp="1"/>
          </p:cNvSpPr>
          <p:nvPr>
            <p:ph idx="1"/>
          </p:nvPr>
        </p:nvSpPr>
        <p:spPr>
          <a:xfrm>
            <a:off x="3575050" y="1097782"/>
            <a:ext cx="5111750" cy="3435778"/>
          </a:xfrm>
        </p:spPr>
        <p:txBody>
          <a:bodyPr/>
          <a:lstStyle>
            <a:lvl1pPr>
              <a:defRPr sz="2400">
                <a:solidFill>
                  <a:srgbClr val="149FDB"/>
                </a:solidFill>
              </a:defRPr>
            </a:lvl1pPr>
            <a:lvl2pPr>
              <a:defRPr sz="2100">
                <a:solidFill>
                  <a:srgbClr val="243B8B"/>
                </a:solidFill>
              </a:defRPr>
            </a:lvl2pPr>
            <a:lvl3pPr>
              <a:defRPr sz="1800">
                <a:solidFill>
                  <a:srgbClr val="243B8B"/>
                </a:solidFill>
              </a:defRPr>
            </a:lvl3pPr>
            <a:lvl4pPr>
              <a:defRPr sz="1500">
                <a:solidFill>
                  <a:srgbClr val="243B8B"/>
                </a:solidFill>
              </a:defRPr>
            </a:lvl4pPr>
            <a:lvl5pPr>
              <a:defRPr sz="1500">
                <a:solidFill>
                  <a:srgbClr val="243B8B"/>
                </a:solidFill>
              </a:defRPr>
            </a:lvl5pPr>
            <a:lvl6pPr>
              <a:defRPr sz="1500"/>
            </a:lvl6pPr>
            <a:lvl7pPr>
              <a:defRPr sz="1500"/>
            </a:lvl7pPr>
            <a:lvl8pPr>
              <a:defRPr sz="1500"/>
            </a:lvl8pPr>
            <a:lvl9pPr>
              <a:defRPr sz="150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11"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1C8B0751-1AE5-254A-B2AA-8D18D42AA877}" type="datetime1">
              <a:rPr lang="nl-NL" smtClean="0"/>
              <a:t>6-4-2022</a:t>
            </a:fld>
            <a:endParaRPr lang="en-US"/>
          </a:p>
        </p:txBody>
      </p:sp>
      <p:sp>
        <p:nvSpPr>
          <p:cNvPr id="12"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4"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15" name="Text Placeholder 3"/>
          <p:cNvSpPr>
            <a:spLocks noGrp="1"/>
          </p:cNvSpPr>
          <p:nvPr>
            <p:ph type="body" sz="half" idx="2"/>
          </p:nvPr>
        </p:nvSpPr>
        <p:spPr>
          <a:xfrm>
            <a:off x="457200" y="1522835"/>
            <a:ext cx="3047340" cy="3010725"/>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380386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15"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B33C6032-5DF4-7B4A-B941-CB98829430E6}" type="datetime1">
              <a:rPr lang="nl-NL" smtClean="0"/>
              <a:t>6-4-2022</a:t>
            </a:fld>
            <a:endParaRPr lang="en-US"/>
          </a:p>
        </p:txBody>
      </p:sp>
      <p:sp>
        <p:nvSpPr>
          <p:cNvPr id="16"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8" name="Picture Placeholder 2"/>
          <p:cNvSpPr>
            <a:spLocks noGrp="1"/>
          </p:cNvSpPr>
          <p:nvPr>
            <p:ph type="pic" idx="1"/>
          </p:nvPr>
        </p:nvSpPr>
        <p:spPr>
          <a:xfrm>
            <a:off x="3657600" y="1097782"/>
            <a:ext cx="5029200" cy="349453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1"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12" name="Text Placeholder 3"/>
          <p:cNvSpPr>
            <a:spLocks noGrp="1"/>
          </p:cNvSpPr>
          <p:nvPr>
            <p:ph type="body" sz="half" idx="2"/>
          </p:nvPr>
        </p:nvSpPr>
        <p:spPr>
          <a:xfrm>
            <a:off x="457200" y="1522835"/>
            <a:ext cx="3047340" cy="3069485"/>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4007755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Picture Placeholder 2"/>
          <p:cNvSpPr>
            <a:spLocks noGrp="1"/>
          </p:cNvSpPr>
          <p:nvPr>
            <p:ph type="pic" idx="1"/>
          </p:nvPr>
        </p:nvSpPr>
        <p:spPr>
          <a:xfrm>
            <a:off x="0" y="1137920"/>
            <a:ext cx="9144000" cy="400558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1"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C2A05734-EBD9-494D-ADB9-977C60DDBF7C}" type="datetime1">
              <a:rPr lang="nl-NL" smtClean="0"/>
              <a:t>6-4-2022</a:t>
            </a:fld>
            <a:endParaRPr lang="en-US" dirty="0"/>
          </a:p>
        </p:txBody>
      </p:sp>
    </p:spTree>
    <p:extLst>
      <p:ext uri="{BB962C8B-B14F-4D97-AF65-F5344CB8AC3E}">
        <p14:creationId xmlns:p14="http://schemas.microsoft.com/office/powerpoint/2010/main" val="1785990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3" name="Picture 12" descr="13031232 Volandis powerpoin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C2A05734-EBD9-494D-ADB9-977C60DDBF7C}" type="datetime1">
              <a:rPr lang="nl-NL" smtClean="0"/>
              <a:t>6-4-2022</a:t>
            </a:fld>
            <a:endParaRPr lang="en-US" dirty="0"/>
          </a:p>
        </p:txBody>
      </p:sp>
      <p:sp>
        <p:nvSpPr>
          <p:cNvPr id="6"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7"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8" name="Picture Placeholder 2"/>
          <p:cNvSpPr>
            <a:spLocks noGrp="1"/>
          </p:cNvSpPr>
          <p:nvPr>
            <p:ph type="pic" idx="1"/>
          </p:nvPr>
        </p:nvSpPr>
        <p:spPr>
          <a:xfrm>
            <a:off x="3657600" y="1097782"/>
            <a:ext cx="4843152" cy="192608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9" name="Text Placeholder 3"/>
          <p:cNvSpPr>
            <a:spLocks noGrp="1"/>
          </p:cNvSpPr>
          <p:nvPr>
            <p:ph type="body" sz="half" idx="2"/>
          </p:nvPr>
        </p:nvSpPr>
        <p:spPr>
          <a:xfrm>
            <a:off x="457200" y="1522835"/>
            <a:ext cx="3047340" cy="1501037"/>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
        <p:nvSpPr>
          <p:cNvPr id="10" name="Picture Placeholder 2"/>
          <p:cNvSpPr>
            <a:spLocks noGrp="1"/>
          </p:cNvSpPr>
          <p:nvPr>
            <p:ph type="pic" idx="13"/>
          </p:nvPr>
        </p:nvSpPr>
        <p:spPr>
          <a:xfrm>
            <a:off x="3657601" y="3128673"/>
            <a:ext cx="2351036" cy="159809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1" name="Picture Placeholder 2"/>
          <p:cNvSpPr>
            <a:spLocks noGrp="1"/>
          </p:cNvSpPr>
          <p:nvPr>
            <p:ph type="pic" idx="14"/>
          </p:nvPr>
        </p:nvSpPr>
        <p:spPr>
          <a:xfrm>
            <a:off x="6149716" y="3128673"/>
            <a:ext cx="2351036" cy="159809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2" name="Text Placeholder 3"/>
          <p:cNvSpPr>
            <a:spLocks noGrp="1"/>
          </p:cNvSpPr>
          <p:nvPr>
            <p:ph type="body" sz="half" idx="15"/>
          </p:nvPr>
        </p:nvSpPr>
        <p:spPr>
          <a:xfrm>
            <a:off x="457200" y="3128672"/>
            <a:ext cx="3047340" cy="1501037"/>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29102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3B9DE21-7ED9-3242-A6DB-E0EDF8AC9BBA}" type="datetime1">
              <a:rPr lang="nl-NL" smtClean="0"/>
              <a:t>6-4-2022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56BCAEE-3459-D44E-B08F-F9E8C64A0018}" type="slidenum">
              <a:rPr lang="en-US" smtClean="0"/>
              <a:t>‹nr.›</a:t>
            </a:fld>
            <a:endParaRPr lang="en-US"/>
          </a:p>
        </p:txBody>
      </p:sp>
    </p:spTree>
    <p:extLst>
      <p:ext uri="{BB962C8B-B14F-4D97-AF65-F5344CB8AC3E}">
        <p14:creationId xmlns:p14="http://schemas.microsoft.com/office/powerpoint/2010/main" val="1251270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87960" y="824101"/>
            <a:ext cx="5552440" cy="986999"/>
          </a:xfrm>
        </p:spPr>
        <p:txBody>
          <a:bodyPr/>
          <a:lstStyle/>
          <a:p>
            <a:r>
              <a:rPr lang="en-US" dirty="0"/>
              <a:t>Toolbox Diesel Motor </a:t>
            </a:r>
            <a:r>
              <a:rPr lang="en-US" dirty="0" err="1"/>
              <a:t>Emissie</a:t>
            </a:r>
            <a:r>
              <a:rPr lang="en-US" dirty="0"/>
              <a:t> (DME)</a:t>
            </a:r>
          </a:p>
        </p:txBody>
      </p:sp>
    </p:spTree>
    <p:extLst>
      <p:ext uri="{BB962C8B-B14F-4D97-AF65-F5344CB8AC3E}">
        <p14:creationId xmlns:p14="http://schemas.microsoft.com/office/powerpoint/2010/main" val="326344240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Wat is DME?</a:t>
            </a:r>
            <a:endParaRPr lang="en-US" dirty="0"/>
          </a:p>
        </p:txBody>
      </p:sp>
      <p:sp>
        <p:nvSpPr>
          <p:cNvPr id="3" name="Content Placeholder 2"/>
          <p:cNvSpPr>
            <a:spLocks noGrp="1"/>
          </p:cNvSpPr>
          <p:nvPr>
            <p:ph idx="1"/>
          </p:nvPr>
        </p:nvSpPr>
        <p:spPr/>
        <p:txBody>
          <a:bodyPr/>
          <a:lstStyle/>
          <a:p>
            <a:pPr marL="0" indent="0">
              <a:buNone/>
            </a:pPr>
            <a:r>
              <a:rPr lang="en-US" dirty="0" err="1"/>
              <a:t>Deeltjes</a:t>
            </a:r>
            <a:r>
              <a:rPr lang="en-US" dirty="0"/>
              <a:t> en </a:t>
            </a:r>
            <a:r>
              <a:rPr lang="en-US" dirty="0" err="1"/>
              <a:t>gassen</a:t>
            </a:r>
            <a:r>
              <a:rPr lang="en-US" dirty="0"/>
              <a:t> in</a:t>
            </a:r>
          </a:p>
          <a:p>
            <a:pPr marL="0" indent="0">
              <a:buNone/>
            </a:pPr>
            <a:r>
              <a:rPr lang="en-US" dirty="0" err="1"/>
              <a:t>uitlaatgassen</a:t>
            </a:r>
            <a:r>
              <a:rPr lang="en-US" dirty="0"/>
              <a:t> van </a:t>
            </a:r>
            <a:r>
              <a:rPr lang="en-US" dirty="0" err="1"/>
              <a:t>dieselmaterieel</a:t>
            </a:r>
            <a:endParaRPr lang="en-US" dirty="0"/>
          </a:p>
          <a:p>
            <a:pPr marL="0" indent="0">
              <a:buNone/>
            </a:pPr>
            <a:endParaRPr lang="nl-NL" sz="1800" b="1" dirty="0">
              <a:solidFill>
                <a:srgbClr val="FF0000"/>
              </a:solidFill>
            </a:endParaRPr>
          </a:p>
          <a:p>
            <a:pPr marL="0" indent="0">
              <a:buNone/>
            </a:pPr>
            <a:r>
              <a:rPr lang="nl-NL" sz="1800" b="1" dirty="0">
                <a:solidFill>
                  <a:srgbClr val="FF0000"/>
                </a:solidFill>
              </a:rPr>
              <a:t>Welk materieel in ons bedrijf draait op diesel?</a:t>
            </a:r>
          </a:p>
          <a:p>
            <a:endParaRPr lang="en-US" dirty="0"/>
          </a:p>
        </p:txBody>
      </p:sp>
      <p:sp>
        <p:nvSpPr>
          <p:cNvPr id="4" name="Date Placeholder 3"/>
          <p:cNvSpPr>
            <a:spLocks noGrp="1"/>
          </p:cNvSpPr>
          <p:nvPr>
            <p:ph type="dt" sz="half" idx="10"/>
          </p:nvPr>
        </p:nvSpPr>
        <p:spPr/>
        <p:txBody>
          <a:bodyPr/>
          <a:lstStyle/>
          <a:p>
            <a:fld id="{13C281BE-60FC-0D48-B359-474CFFE76667}" type="datetime1">
              <a:rPr lang="nl-NL" smtClean="0"/>
              <a:t>6-4-2022</a:t>
            </a:fld>
            <a:endParaRPr lang="en-US" dirty="0"/>
          </a:p>
        </p:txBody>
      </p:sp>
      <p:sp>
        <p:nvSpPr>
          <p:cNvPr id="5" name="Slide Number Placeholder 4"/>
          <p:cNvSpPr>
            <a:spLocks noGrp="1"/>
          </p:cNvSpPr>
          <p:nvPr>
            <p:ph type="sldNum" sz="quarter" idx="12"/>
          </p:nvPr>
        </p:nvSpPr>
        <p:spPr/>
        <p:txBody>
          <a:bodyPr/>
          <a:lstStyle/>
          <a:p>
            <a:fld id="{156BCAEE-3459-D44E-B08F-F9E8C64A0018}" type="slidenum">
              <a:rPr lang="en-US" smtClean="0"/>
              <a:pPr/>
              <a:t>3</a:t>
            </a:fld>
            <a:endParaRPr lang="en-US" dirty="0"/>
          </a:p>
        </p:txBody>
      </p:sp>
      <p:pic>
        <p:nvPicPr>
          <p:cNvPr id="7" name="Afbeelding 6">
            <a:extLst>
              <a:ext uri="{FF2B5EF4-FFF2-40B4-BE49-F238E27FC236}">
                <a16:creationId xmlns:a16="http://schemas.microsoft.com/office/drawing/2014/main" id="{D0855F03-6E9C-43FB-9FA1-3E4D8446D672}"/>
              </a:ext>
            </a:extLst>
          </p:cNvPr>
          <p:cNvPicPr>
            <a:picLocks noChangeAspect="1"/>
          </p:cNvPicPr>
          <p:nvPr/>
        </p:nvPicPr>
        <p:blipFill>
          <a:blip r:embed="rId3"/>
          <a:stretch>
            <a:fillRect/>
          </a:stretch>
        </p:blipFill>
        <p:spPr>
          <a:xfrm>
            <a:off x="5803430" y="2301201"/>
            <a:ext cx="2883370" cy="2293422"/>
          </a:xfrm>
          <a:prstGeom prst="rect">
            <a:avLst/>
          </a:prstGeom>
        </p:spPr>
      </p:pic>
    </p:spTree>
    <p:extLst>
      <p:ext uri="{BB962C8B-B14F-4D97-AF65-F5344CB8AC3E}">
        <p14:creationId xmlns:p14="http://schemas.microsoft.com/office/powerpoint/2010/main" val="420697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Effecten</a:t>
            </a:r>
            <a:r>
              <a:rPr lang="en-US" dirty="0"/>
              <a:t> van </a:t>
            </a:r>
            <a:r>
              <a:rPr lang="en-US" dirty="0" err="1"/>
              <a:t>dieselmotoremissie</a:t>
            </a:r>
            <a:endParaRPr lang="en-US" dirty="0"/>
          </a:p>
        </p:txBody>
      </p:sp>
      <p:sp>
        <p:nvSpPr>
          <p:cNvPr id="3" name="Content Placeholder 2"/>
          <p:cNvSpPr>
            <a:spLocks noGrp="1"/>
          </p:cNvSpPr>
          <p:nvPr>
            <p:ph idx="1"/>
          </p:nvPr>
        </p:nvSpPr>
        <p:spPr/>
        <p:txBody>
          <a:bodyPr>
            <a:normAutofit fontScale="77500" lnSpcReduction="20000"/>
          </a:bodyPr>
          <a:lstStyle/>
          <a:p>
            <a:r>
              <a:rPr lang="nl-NL" dirty="0"/>
              <a:t>Korte termijn: </a:t>
            </a:r>
          </a:p>
          <a:p>
            <a:pPr lvl="1"/>
            <a:r>
              <a:rPr lang="nl-NL" dirty="0"/>
              <a:t>Hoofdpijn</a:t>
            </a:r>
          </a:p>
          <a:p>
            <a:pPr lvl="1"/>
            <a:r>
              <a:rPr lang="nl-NL" dirty="0"/>
              <a:t>Duizelig</a:t>
            </a:r>
          </a:p>
          <a:p>
            <a:pPr lvl="1"/>
            <a:r>
              <a:rPr lang="nl-NL" dirty="0"/>
              <a:t>Kortademig</a:t>
            </a:r>
          </a:p>
          <a:p>
            <a:pPr lvl="1"/>
            <a:r>
              <a:rPr lang="nl-NL" dirty="0"/>
              <a:t>Oogirritatie</a:t>
            </a:r>
          </a:p>
          <a:p>
            <a:endParaRPr lang="nl-NL" dirty="0"/>
          </a:p>
          <a:p>
            <a:r>
              <a:rPr lang="nl-NL" dirty="0"/>
              <a:t>Lange termijn:</a:t>
            </a:r>
          </a:p>
          <a:p>
            <a:pPr lvl="1"/>
            <a:r>
              <a:rPr lang="nl-NL" dirty="0"/>
              <a:t>Hart- en vaataandoeningen</a:t>
            </a:r>
          </a:p>
          <a:p>
            <a:pPr lvl="1"/>
            <a:r>
              <a:rPr lang="nl-NL" dirty="0"/>
              <a:t>Longfunctie verslechtering</a:t>
            </a:r>
          </a:p>
          <a:p>
            <a:pPr lvl="1"/>
            <a:r>
              <a:rPr lang="nl-NL" dirty="0"/>
              <a:t>Kanker (long, blaas)</a:t>
            </a:r>
          </a:p>
          <a:p>
            <a:pPr marL="342900" lvl="1" indent="0">
              <a:buNone/>
            </a:pPr>
            <a:endParaRPr lang="nl-NL" altLang="nl-NL" sz="2400" b="1" dirty="0">
              <a:solidFill>
                <a:srgbClr val="FF0000"/>
              </a:solidFill>
              <a:latin typeface="Tahoma"/>
            </a:endParaRPr>
          </a:p>
          <a:p>
            <a:pPr lvl="1"/>
            <a:endParaRPr lang="nl-NL" dirty="0"/>
          </a:p>
          <a:p>
            <a:endParaRPr lang="en-US" dirty="0"/>
          </a:p>
        </p:txBody>
      </p:sp>
      <p:sp>
        <p:nvSpPr>
          <p:cNvPr id="4" name="Date Placeholder 3"/>
          <p:cNvSpPr>
            <a:spLocks noGrp="1"/>
          </p:cNvSpPr>
          <p:nvPr>
            <p:ph type="dt" sz="half" idx="10"/>
          </p:nvPr>
        </p:nvSpPr>
        <p:spPr/>
        <p:txBody>
          <a:bodyPr/>
          <a:lstStyle/>
          <a:p>
            <a:fld id="{13C281BE-60FC-0D48-B359-474CFFE76667}" type="datetime1">
              <a:rPr lang="nl-NL" smtClean="0"/>
              <a:t>6-4-2022</a:t>
            </a:fld>
            <a:endParaRPr lang="en-US"/>
          </a:p>
        </p:txBody>
      </p:sp>
      <p:sp>
        <p:nvSpPr>
          <p:cNvPr id="5" name="Slide Number Placeholder 4"/>
          <p:cNvSpPr>
            <a:spLocks noGrp="1"/>
          </p:cNvSpPr>
          <p:nvPr>
            <p:ph type="sldNum" sz="quarter" idx="12"/>
          </p:nvPr>
        </p:nvSpPr>
        <p:spPr/>
        <p:txBody>
          <a:bodyPr/>
          <a:lstStyle/>
          <a:p>
            <a:fld id="{156BCAEE-3459-D44E-B08F-F9E8C64A0018}" type="slidenum">
              <a:rPr lang="en-US" smtClean="0"/>
              <a:pPr/>
              <a:t>4</a:t>
            </a:fld>
            <a:endParaRPr lang="en-US" dirty="0"/>
          </a:p>
        </p:txBody>
      </p:sp>
      <p:pic>
        <p:nvPicPr>
          <p:cNvPr id="10" name="Afbeelding 9">
            <a:extLst>
              <a:ext uri="{FF2B5EF4-FFF2-40B4-BE49-F238E27FC236}">
                <a16:creationId xmlns:a16="http://schemas.microsoft.com/office/drawing/2014/main" id="{F72B80C8-2348-4ED4-8253-F8F3EE2387FC}"/>
              </a:ext>
            </a:extLst>
          </p:cNvPr>
          <p:cNvPicPr>
            <a:picLocks noChangeAspect="1"/>
          </p:cNvPicPr>
          <p:nvPr/>
        </p:nvPicPr>
        <p:blipFill>
          <a:blip r:embed="rId3"/>
          <a:stretch>
            <a:fillRect/>
          </a:stretch>
        </p:blipFill>
        <p:spPr>
          <a:xfrm>
            <a:off x="5829984" y="1867854"/>
            <a:ext cx="2856816" cy="2813089"/>
          </a:xfrm>
          <a:prstGeom prst="rect">
            <a:avLst/>
          </a:prstGeom>
        </p:spPr>
      </p:pic>
    </p:spTree>
    <p:extLst>
      <p:ext uri="{BB962C8B-B14F-4D97-AF65-F5344CB8AC3E}">
        <p14:creationId xmlns:p14="http://schemas.microsoft.com/office/powerpoint/2010/main" val="1467227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Blootstelling</a:t>
            </a:r>
            <a:endParaRPr lang="en-US" dirty="0"/>
          </a:p>
        </p:txBody>
      </p:sp>
      <p:sp>
        <p:nvSpPr>
          <p:cNvPr id="3" name="Content Placeholder 2"/>
          <p:cNvSpPr>
            <a:spLocks noGrp="1"/>
          </p:cNvSpPr>
          <p:nvPr>
            <p:ph idx="1"/>
          </p:nvPr>
        </p:nvSpPr>
        <p:spPr>
          <a:xfrm>
            <a:off x="643063" y="1746946"/>
            <a:ext cx="8229600" cy="2813089"/>
          </a:xfrm>
        </p:spPr>
        <p:txBody>
          <a:bodyPr/>
          <a:lstStyle/>
          <a:p>
            <a:r>
              <a:rPr lang="nl-NL" dirty="0"/>
              <a:t>‘Schone’ lucht bevat al ‘te veel’ DME.</a:t>
            </a:r>
          </a:p>
          <a:p>
            <a:r>
              <a:rPr lang="nl-NL" dirty="0"/>
              <a:t>Extra hoog in besloten en omsloten ruimten, zoals:</a:t>
            </a:r>
          </a:p>
          <a:p>
            <a:pPr lvl="1"/>
            <a:r>
              <a:rPr lang="nl-NL" dirty="0"/>
              <a:t>Tunnels</a:t>
            </a:r>
          </a:p>
          <a:p>
            <a:pPr lvl="1"/>
            <a:r>
              <a:rPr lang="nl-NL" dirty="0"/>
              <a:t>Half open gebouwen</a:t>
            </a:r>
          </a:p>
          <a:p>
            <a:pPr lvl="1"/>
            <a:r>
              <a:rPr lang="nl-NL" dirty="0"/>
              <a:t>Straten met aan weerszijde hoge bebouwing</a:t>
            </a:r>
          </a:p>
          <a:p>
            <a:r>
              <a:rPr lang="nl-NL" dirty="0"/>
              <a:t>Ouder materieel geeft meer DME</a:t>
            </a:r>
          </a:p>
          <a:p>
            <a:endParaRPr lang="en-US" dirty="0"/>
          </a:p>
        </p:txBody>
      </p:sp>
      <p:sp>
        <p:nvSpPr>
          <p:cNvPr id="4" name="Date Placeholder 3"/>
          <p:cNvSpPr>
            <a:spLocks noGrp="1"/>
          </p:cNvSpPr>
          <p:nvPr>
            <p:ph type="dt" sz="half" idx="10"/>
          </p:nvPr>
        </p:nvSpPr>
        <p:spPr/>
        <p:txBody>
          <a:bodyPr/>
          <a:lstStyle/>
          <a:p>
            <a:fld id="{13C281BE-60FC-0D48-B359-474CFFE76667}" type="datetime1">
              <a:rPr lang="nl-NL" smtClean="0"/>
              <a:t>6-4-2022</a:t>
            </a:fld>
            <a:endParaRPr lang="en-US"/>
          </a:p>
        </p:txBody>
      </p:sp>
      <p:sp>
        <p:nvSpPr>
          <p:cNvPr id="5" name="Slide Number Placeholder 4"/>
          <p:cNvSpPr>
            <a:spLocks noGrp="1"/>
          </p:cNvSpPr>
          <p:nvPr>
            <p:ph type="sldNum" sz="quarter" idx="12"/>
          </p:nvPr>
        </p:nvSpPr>
        <p:spPr/>
        <p:txBody>
          <a:bodyPr/>
          <a:lstStyle/>
          <a:p>
            <a:fld id="{156BCAEE-3459-D44E-B08F-F9E8C64A0018}" type="slidenum">
              <a:rPr lang="en-US" smtClean="0"/>
              <a:pPr/>
              <a:t>5</a:t>
            </a:fld>
            <a:endParaRPr lang="en-US" dirty="0"/>
          </a:p>
        </p:txBody>
      </p:sp>
      <p:sp>
        <p:nvSpPr>
          <p:cNvPr id="10" name="Rechthoek 9">
            <a:extLst>
              <a:ext uri="{FF2B5EF4-FFF2-40B4-BE49-F238E27FC236}">
                <a16:creationId xmlns:a16="http://schemas.microsoft.com/office/drawing/2014/main" id="{87FBCF1C-AFA7-4353-9364-AFCF900E3FB3}"/>
              </a:ext>
            </a:extLst>
          </p:cNvPr>
          <p:cNvSpPr/>
          <p:nvPr/>
        </p:nvSpPr>
        <p:spPr>
          <a:xfrm>
            <a:off x="6161728" y="1784042"/>
            <a:ext cx="2710935" cy="369332"/>
          </a:xfrm>
          <a:prstGeom prst="rect">
            <a:avLst/>
          </a:prstGeom>
        </p:spPr>
        <p:txBody>
          <a:bodyPr wrap="none">
            <a:spAutoFit/>
          </a:bodyPr>
          <a:lstStyle/>
          <a:p>
            <a:pPr algn="ctr">
              <a:defRPr/>
            </a:pPr>
            <a:r>
              <a:rPr lang="nl-NL" altLang="nl-NL" i="1" dirty="0">
                <a:solidFill>
                  <a:srgbClr val="FF0000"/>
                </a:solidFill>
                <a:latin typeface="+mj-lt"/>
              </a:rPr>
              <a:t>Zo min mogelijk DME erbij!</a:t>
            </a:r>
          </a:p>
        </p:txBody>
      </p:sp>
      <p:sp>
        <p:nvSpPr>
          <p:cNvPr id="11" name="PIJL-RECHTS 4">
            <a:extLst>
              <a:ext uri="{FF2B5EF4-FFF2-40B4-BE49-F238E27FC236}">
                <a16:creationId xmlns:a16="http://schemas.microsoft.com/office/drawing/2014/main" id="{AF9692AD-BE3E-4180-B7C4-540E234C6416}"/>
              </a:ext>
            </a:extLst>
          </p:cNvPr>
          <p:cNvSpPr>
            <a:spLocks noChangeArrowheads="1"/>
          </p:cNvSpPr>
          <p:nvPr/>
        </p:nvSpPr>
        <p:spPr bwMode="auto">
          <a:xfrm>
            <a:off x="5729928" y="1860758"/>
            <a:ext cx="431800" cy="215900"/>
          </a:xfrm>
          <a:prstGeom prst="rightArrow">
            <a:avLst>
              <a:gd name="adj1" fmla="val 50000"/>
              <a:gd name="adj2" fmla="val 50000"/>
            </a:avLst>
          </a:prstGeom>
          <a:solidFill>
            <a:srgbClr val="FF0000"/>
          </a:solidFill>
          <a:ln w="9525" algn="ctr">
            <a:solidFill>
              <a:srgbClr val="180F4B"/>
            </a:solidFill>
            <a:round/>
            <a:headEnd/>
            <a:tailEnd/>
          </a:ln>
        </p:spPr>
        <p:txBody>
          <a:bodyPr>
            <a:spAutoFit/>
          </a:bodyPr>
          <a:lstStyle>
            <a:lvl1pPr>
              <a:spcBef>
                <a:spcPct val="20000"/>
              </a:spcBef>
              <a:buClr>
                <a:srgbClr val="9D2222"/>
              </a:buClr>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nl-NL" altLang="nl-NL" sz="2400" b="0" i="0" u="none" strike="noStrike" kern="0" cap="none" spc="0" normalizeH="0" baseline="0" noProof="0">
              <a:ln>
                <a:noFill/>
              </a:ln>
              <a:solidFill>
                <a:srgbClr val="FF0000"/>
              </a:solidFill>
              <a:effectLst/>
              <a:uLnTx/>
              <a:uFillTx/>
              <a:latin typeface="Times New Roman" panose="02020603050405020304" pitchFamily="18" charset="0"/>
            </a:endParaRPr>
          </a:p>
        </p:txBody>
      </p:sp>
    </p:spTree>
    <p:extLst>
      <p:ext uri="{BB962C8B-B14F-4D97-AF65-F5344CB8AC3E}">
        <p14:creationId xmlns:p14="http://schemas.microsoft.com/office/powerpoint/2010/main" val="3540721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Welke</a:t>
            </a:r>
            <a:r>
              <a:rPr lang="en-US" dirty="0"/>
              <a:t> </a:t>
            </a:r>
            <a:r>
              <a:rPr lang="en-US" dirty="0" err="1"/>
              <a:t>maatregelen</a:t>
            </a:r>
            <a:r>
              <a:rPr lang="en-US" dirty="0"/>
              <a:t> </a:t>
            </a:r>
            <a:r>
              <a:rPr lang="en-US" dirty="0" err="1"/>
              <a:t>worden</a:t>
            </a:r>
            <a:r>
              <a:rPr lang="en-US" dirty="0"/>
              <a:t> </a:t>
            </a:r>
            <a:r>
              <a:rPr lang="en-US" dirty="0" err="1"/>
              <a:t>bij</a:t>
            </a:r>
            <a:r>
              <a:rPr lang="en-US" dirty="0"/>
              <a:t> </a:t>
            </a:r>
            <a:r>
              <a:rPr lang="en-US" dirty="0" err="1"/>
              <a:t>ons</a:t>
            </a:r>
            <a:r>
              <a:rPr lang="en-US" dirty="0"/>
              <a:t> </a:t>
            </a:r>
            <a:r>
              <a:rPr lang="en-US" dirty="0" err="1"/>
              <a:t>genomen</a:t>
            </a:r>
            <a:r>
              <a:rPr lang="en-US" dirty="0"/>
              <a:t>?</a:t>
            </a:r>
          </a:p>
        </p:txBody>
      </p:sp>
      <p:sp>
        <p:nvSpPr>
          <p:cNvPr id="3" name="Content Placeholder 2"/>
          <p:cNvSpPr>
            <a:spLocks noGrp="1"/>
          </p:cNvSpPr>
          <p:nvPr>
            <p:ph idx="1"/>
          </p:nvPr>
        </p:nvSpPr>
        <p:spPr/>
        <p:txBody>
          <a:bodyPr>
            <a:normAutofit fontScale="85000" lnSpcReduction="20000"/>
          </a:bodyPr>
          <a:lstStyle/>
          <a:p>
            <a:r>
              <a:rPr lang="nl-NL" dirty="0"/>
              <a:t>Wegafsluitingen (geen langsrijdend verkeer)</a:t>
            </a:r>
          </a:p>
          <a:p>
            <a:r>
              <a:rPr lang="nl-NL" dirty="0"/>
              <a:t>Elektrisch materieel (heftruck, schaarhoogwerker, trilstamper…)</a:t>
            </a:r>
          </a:p>
          <a:p>
            <a:r>
              <a:rPr lang="nl-NL" dirty="0"/>
              <a:t>Hybride materieel (graafmachines…)</a:t>
            </a:r>
          </a:p>
          <a:p>
            <a:r>
              <a:rPr lang="nl-NL" dirty="0"/>
              <a:t>Schoon materieel (Euro 4/5 of hoger, Stage 3 of hoger)</a:t>
            </a:r>
          </a:p>
          <a:p>
            <a:r>
              <a:rPr lang="nl-NL" dirty="0"/>
              <a:t>Afzuiging op stationair materieel</a:t>
            </a:r>
          </a:p>
          <a:p>
            <a:r>
              <a:rPr lang="nl-NL" dirty="0"/>
              <a:t>Filters op uitlaten</a:t>
            </a:r>
          </a:p>
          <a:p>
            <a:r>
              <a:rPr lang="nl-NL" dirty="0"/>
              <a:t>Extra ventilatie van ruimte</a:t>
            </a:r>
          </a:p>
          <a:p>
            <a:r>
              <a:rPr lang="nl-NL" dirty="0"/>
              <a:t>Het nieuwe rijden en het nieuwe draaien</a:t>
            </a:r>
          </a:p>
          <a:p>
            <a:r>
              <a:rPr lang="nl-NL" dirty="0"/>
              <a:t>…..</a:t>
            </a:r>
          </a:p>
          <a:p>
            <a:pPr marL="0" indent="0">
              <a:buNone/>
            </a:pPr>
            <a:endParaRPr lang="en-US" dirty="0"/>
          </a:p>
          <a:p>
            <a:pPr marL="0" indent="0">
              <a:buNone/>
            </a:pPr>
            <a:endParaRPr lang="en-US" dirty="0"/>
          </a:p>
        </p:txBody>
      </p:sp>
      <p:sp>
        <p:nvSpPr>
          <p:cNvPr id="4" name="Date Placeholder 3"/>
          <p:cNvSpPr>
            <a:spLocks noGrp="1"/>
          </p:cNvSpPr>
          <p:nvPr>
            <p:ph type="dt" sz="half" idx="10"/>
          </p:nvPr>
        </p:nvSpPr>
        <p:spPr/>
        <p:txBody>
          <a:bodyPr/>
          <a:lstStyle/>
          <a:p>
            <a:fld id="{13C281BE-60FC-0D48-B359-474CFFE76667}" type="datetime1">
              <a:rPr lang="nl-NL" smtClean="0"/>
              <a:t>6-4-2022</a:t>
            </a:fld>
            <a:endParaRPr lang="en-US"/>
          </a:p>
        </p:txBody>
      </p:sp>
      <p:sp>
        <p:nvSpPr>
          <p:cNvPr id="5" name="Slide Number Placeholder 4"/>
          <p:cNvSpPr>
            <a:spLocks noGrp="1"/>
          </p:cNvSpPr>
          <p:nvPr>
            <p:ph type="sldNum" sz="quarter" idx="12"/>
          </p:nvPr>
        </p:nvSpPr>
        <p:spPr/>
        <p:txBody>
          <a:bodyPr/>
          <a:lstStyle/>
          <a:p>
            <a:fld id="{156BCAEE-3459-D44E-B08F-F9E8C64A0018}" type="slidenum">
              <a:rPr lang="en-US" smtClean="0"/>
              <a:pPr/>
              <a:t>6</a:t>
            </a:fld>
            <a:endParaRPr lang="en-US" dirty="0"/>
          </a:p>
        </p:txBody>
      </p:sp>
      <p:pic>
        <p:nvPicPr>
          <p:cNvPr id="1026" name="Picture 2">
            <a:extLst>
              <a:ext uri="{FF2B5EF4-FFF2-40B4-BE49-F238E27FC236}">
                <a16:creationId xmlns:a16="http://schemas.microsoft.com/office/drawing/2014/main" id="{30B7A5E2-721E-4172-A463-07774265EF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522" y="3334425"/>
            <a:ext cx="1954178" cy="143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0830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Wat </a:t>
            </a:r>
            <a:r>
              <a:rPr lang="en-US" dirty="0" err="1"/>
              <a:t>kun</a:t>
            </a:r>
            <a:r>
              <a:rPr lang="en-US" dirty="0"/>
              <a:t> </a:t>
            </a:r>
            <a:r>
              <a:rPr lang="en-US" dirty="0" err="1"/>
              <a:t>jij</a:t>
            </a:r>
            <a:r>
              <a:rPr lang="en-US" dirty="0"/>
              <a:t> </a:t>
            </a:r>
            <a:r>
              <a:rPr lang="en-US" dirty="0" err="1"/>
              <a:t>doen</a:t>
            </a:r>
            <a:r>
              <a:rPr lang="en-US" dirty="0"/>
              <a:t>?</a:t>
            </a:r>
          </a:p>
        </p:txBody>
      </p:sp>
      <p:sp>
        <p:nvSpPr>
          <p:cNvPr id="3" name="Content Placeholder 2"/>
          <p:cNvSpPr>
            <a:spLocks noGrp="1"/>
          </p:cNvSpPr>
          <p:nvPr>
            <p:ph idx="1"/>
          </p:nvPr>
        </p:nvSpPr>
        <p:spPr>
          <a:xfrm>
            <a:off x="457200" y="1781534"/>
            <a:ext cx="8229600" cy="2813089"/>
          </a:xfrm>
        </p:spPr>
        <p:txBody>
          <a:bodyPr>
            <a:normAutofit fontScale="92500" lnSpcReduction="10000"/>
          </a:bodyPr>
          <a:lstStyle/>
          <a:p>
            <a:r>
              <a:rPr lang="nl-NL" dirty="0"/>
              <a:t>Rustig rijden en draaien (zuinig rijden/draaien)</a:t>
            </a:r>
          </a:p>
          <a:p>
            <a:r>
              <a:rPr lang="nl-NL" dirty="0"/>
              <a:t>Gesloten cabines</a:t>
            </a:r>
          </a:p>
          <a:p>
            <a:r>
              <a:rPr lang="nl-NL" dirty="0"/>
              <a:t>Geen dieselheftruck gebruiken in gebouwen</a:t>
            </a:r>
          </a:p>
          <a:p>
            <a:r>
              <a:rPr lang="nl-NL" dirty="0"/>
              <a:t>Aggregaten zo ver mogelijk van de werkplek plaatsen</a:t>
            </a:r>
          </a:p>
          <a:p>
            <a:r>
              <a:rPr lang="nl-NL" dirty="0"/>
              <a:t>Afzuiging consequent toepassen</a:t>
            </a:r>
          </a:p>
          <a:p>
            <a:r>
              <a:rPr lang="nl-NL" dirty="0"/>
              <a:t>Motor niet onnodig laten draaien</a:t>
            </a:r>
          </a:p>
          <a:p>
            <a:r>
              <a:rPr lang="nl-NL" dirty="0"/>
              <a:t>…..</a:t>
            </a:r>
          </a:p>
          <a:p>
            <a:pPr marL="0" indent="0">
              <a:buNone/>
            </a:pPr>
            <a:endParaRPr lang="en-US" dirty="0"/>
          </a:p>
          <a:p>
            <a:pPr marL="0" indent="0">
              <a:buNone/>
            </a:pPr>
            <a:endParaRPr lang="en-US" dirty="0"/>
          </a:p>
        </p:txBody>
      </p:sp>
      <p:sp>
        <p:nvSpPr>
          <p:cNvPr id="4" name="Date Placeholder 3"/>
          <p:cNvSpPr>
            <a:spLocks noGrp="1"/>
          </p:cNvSpPr>
          <p:nvPr>
            <p:ph type="dt" sz="half" idx="10"/>
          </p:nvPr>
        </p:nvSpPr>
        <p:spPr/>
        <p:txBody>
          <a:bodyPr/>
          <a:lstStyle/>
          <a:p>
            <a:fld id="{13C281BE-60FC-0D48-B359-474CFFE76667}" type="datetime1">
              <a:rPr lang="nl-NL" smtClean="0"/>
              <a:t>6-4-2022</a:t>
            </a:fld>
            <a:endParaRPr lang="en-US"/>
          </a:p>
        </p:txBody>
      </p:sp>
      <p:sp>
        <p:nvSpPr>
          <p:cNvPr id="5" name="Slide Number Placeholder 4"/>
          <p:cNvSpPr>
            <a:spLocks noGrp="1"/>
          </p:cNvSpPr>
          <p:nvPr>
            <p:ph type="sldNum" sz="quarter" idx="12"/>
          </p:nvPr>
        </p:nvSpPr>
        <p:spPr/>
        <p:txBody>
          <a:bodyPr/>
          <a:lstStyle/>
          <a:p>
            <a:fld id="{156BCAEE-3459-D44E-B08F-F9E8C64A0018}" type="slidenum">
              <a:rPr lang="en-US" smtClean="0"/>
              <a:pPr/>
              <a:t>7</a:t>
            </a:fld>
            <a:endParaRPr lang="en-US" dirty="0"/>
          </a:p>
        </p:txBody>
      </p:sp>
      <p:pic>
        <p:nvPicPr>
          <p:cNvPr id="2051" name="Picture 3" descr="IMG_9760">
            <a:extLst>
              <a:ext uri="{FF2B5EF4-FFF2-40B4-BE49-F238E27FC236}">
                <a16:creationId xmlns:a16="http://schemas.microsoft.com/office/drawing/2014/main" id="{F2763410-1988-4E94-A348-DB7458213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600" y="3287511"/>
            <a:ext cx="2633662" cy="175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0391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8C6522-DA85-474B-BA3E-F6D05A6D923F}"/>
              </a:ext>
            </a:extLst>
          </p:cNvPr>
          <p:cNvSpPr>
            <a:spLocks noGrp="1"/>
          </p:cNvSpPr>
          <p:nvPr>
            <p:ph type="title"/>
          </p:nvPr>
        </p:nvSpPr>
        <p:spPr/>
        <p:txBody>
          <a:bodyPr>
            <a:normAutofit fontScale="90000"/>
          </a:bodyPr>
          <a:lstStyle/>
          <a:p>
            <a:r>
              <a:rPr lang="nl-NL" dirty="0"/>
              <a:t>En verder</a:t>
            </a:r>
          </a:p>
        </p:txBody>
      </p:sp>
      <p:sp>
        <p:nvSpPr>
          <p:cNvPr id="4" name="Tijdelijke aanduiding voor datum 3">
            <a:extLst>
              <a:ext uri="{FF2B5EF4-FFF2-40B4-BE49-F238E27FC236}">
                <a16:creationId xmlns:a16="http://schemas.microsoft.com/office/drawing/2014/main" id="{62DD6C71-BAA6-44CB-8D53-0EC79A56FF2A}"/>
              </a:ext>
            </a:extLst>
          </p:cNvPr>
          <p:cNvSpPr>
            <a:spLocks noGrp="1"/>
          </p:cNvSpPr>
          <p:nvPr>
            <p:ph type="dt" sz="half" idx="10"/>
          </p:nvPr>
        </p:nvSpPr>
        <p:spPr/>
        <p:txBody>
          <a:bodyPr/>
          <a:lstStyle/>
          <a:p>
            <a:fld id="{D2ED2D78-ABC5-6F4E-A044-5B8ECCCB3CD5}" type="datetime1">
              <a:rPr lang="nl-NL" smtClean="0"/>
              <a:t>6-4-2022</a:t>
            </a:fld>
            <a:endParaRPr lang="en-US"/>
          </a:p>
        </p:txBody>
      </p:sp>
      <p:sp>
        <p:nvSpPr>
          <p:cNvPr id="5" name="Tijdelijke aanduiding voor dianummer 4">
            <a:extLst>
              <a:ext uri="{FF2B5EF4-FFF2-40B4-BE49-F238E27FC236}">
                <a16:creationId xmlns:a16="http://schemas.microsoft.com/office/drawing/2014/main" id="{932EB94A-8A74-4440-B791-FCECDDF1B99B}"/>
              </a:ext>
            </a:extLst>
          </p:cNvPr>
          <p:cNvSpPr>
            <a:spLocks noGrp="1"/>
          </p:cNvSpPr>
          <p:nvPr>
            <p:ph type="sldNum" sz="quarter" idx="12"/>
          </p:nvPr>
        </p:nvSpPr>
        <p:spPr/>
        <p:txBody>
          <a:bodyPr/>
          <a:lstStyle/>
          <a:p>
            <a:fld id="{156BCAEE-3459-D44E-B08F-F9E8C64A0018}" type="slidenum">
              <a:rPr lang="en-US" smtClean="0"/>
              <a:pPr/>
              <a:t>8</a:t>
            </a:fld>
            <a:endParaRPr lang="en-US" dirty="0"/>
          </a:p>
        </p:txBody>
      </p:sp>
      <p:sp>
        <p:nvSpPr>
          <p:cNvPr id="20" name="Content Placeholder 2">
            <a:extLst>
              <a:ext uri="{FF2B5EF4-FFF2-40B4-BE49-F238E27FC236}">
                <a16:creationId xmlns:a16="http://schemas.microsoft.com/office/drawing/2014/main" id="{B88D4303-67F2-490E-8A9E-3961017B4819}"/>
              </a:ext>
            </a:extLst>
          </p:cNvPr>
          <p:cNvSpPr txBox="1">
            <a:spLocks/>
          </p:cNvSpPr>
          <p:nvPr/>
        </p:nvSpPr>
        <p:spPr>
          <a:xfrm>
            <a:off x="609600" y="1933934"/>
            <a:ext cx="8229600" cy="2813089"/>
          </a:xfrm>
          <a:prstGeom prst="rect">
            <a:avLst/>
          </a:prstGeom>
        </p:spPr>
        <p:txBody>
          <a:bodyPr vert="horz" lIns="91440" tIns="45720" rIns="91440" bIns="45720" rtlCol="0">
            <a:normAutofit/>
          </a:bodyPr>
          <a:lstStyle>
            <a:lvl1pPr marL="257175" indent="-257175" algn="l" defTabSz="342900" rtl="0" eaLnBrk="1" latinLnBrk="0" hangingPunct="1">
              <a:spcBef>
                <a:spcPct val="20000"/>
              </a:spcBef>
              <a:buFont typeface="Arial"/>
              <a:buChar char="•"/>
              <a:defRPr sz="2400" kern="1200">
                <a:solidFill>
                  <a:srgbClr val="243B8B"/>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rgbClr val="243B8B"/>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rgbClr val="243B8B"/>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rgbClr val="243B8B"/>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rgbClr val="243B8B"/>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nl-NL" dirty="0"/>
              <a:t>Bezoek de bedrijfsarts bij gezondheidsklachten</a:t>
            </a:r>
          </a:p>
          <a:p>
            <a:r>
              <a:rPr lang="nl-NL" dirty="0"/>
              <a:t>Doe mee aan Periodiek Arbeidsgezondheidskundig Onderzoek (PAGO/PMO) om klachten vroeg op te sporen</a:t>
            </a:r>
          </a:p>
          <a:p>
            <a:r>
              <a:rPr lang="nl-NL" dirty="0"/>
              <a:t>Als je denkt dat het beter kan, zeg het dan!</a:t>
            </a:r>
          </a:p>
          <a:p>
            <a:r>
              <a:rPr lang="nl-NL" dirty="0"/>
              <a:t>…..</a:t>
            </a:r>
          </a:p>
          <a:p>
            <a:pPr marL="0" indent="0">
              <a:buFont typeface="Arial"/>
              <a:buNone/>
            </a:pPr>
            <a:endParaRPr lang="en-US" dirty="0"/>
          </a:p>
          <a:p>
            <a:pPr marL="0" indent="0">
              <a:buFont typeface="Arial"/>
              <a:buNone/>
            </a:pPr>
            <a:endParaRPr lang="en-US" dirty="0"/>
          </a:p>
        </p:txBody>
      </p:sp>
      <p:pic>
        <p:nvPicPr>
          <p:cNvPr id="21" name="Picture 14" descr="Afbeeldingsresultaat voor wandelend mannetje">
            <a:extLst>
              <a:ext uri="{FF2B5EF4-FFF2-40B4-BE49-F238E27FC236}">
                <a16:creationId xmlns:a16="http://schemas.microsoft.com/office/drawing/2014/main" id="{52132C64-CCD4-446A-A637-3DBD87EB6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2237" y="2808126"/>
            <a:ext cx="1615525" cy="2232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941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447DFB-4453-4CFF-9B51-80AA6BE1D4D5}"/>
              </a:ext>
            </a:extLst>
          </p:cNvPr>
          <p:cNvSpPr>
            <a:spLocks noGrp="1"/>
          </p:cNvSpPr>
          <p:nvPr>
            <p:ph type="title"/>
          </p:nvPr>
        </p:nvSpPr>
        <p:spPr/>
        <p:txBody>
          <a:bodyPr>
            <a:normAutofit fontScale="90000"/>
          </a:bodyPr>
          <a:lstStyle/>
          <a:p>
            <a:r>
              <a:rPr lang="nl-NL" dirty="0"/>
              <a:t>Vragen?</a:t>
            </a:r>
            <a:br>
              <a:rPr lang="nl-NL" dirty="0"/>
            </a:br>
            <a:endParaRPr lang="nl-NL" sz="2700" dirty="0">
              <a:solidFill>
                <a:srgbClr val="FF0000"/>
              </a:solidFill>
            </a:endParaRPr>
          </a:p>
        </p:txBody>
      </p:sp>
      <p:sp>
        <p:nvSpPr>
          <p:cNvPr id="4" name="Tijdelijke aanduiding voor datum 3">
            <a:extLst>
              <a:ext uri="{FF2B5EF4-FFF2-40B4-BE49-F238E27FC236}">
                <a16:creationId xmlns:a16="http://schemas.microsoft.com/office/drawing/2014/main" id="{B11CA65B-5915-43F2-8421-34F8B58E7489}"/>
              </a:ext>
            </a:extLst>
          </p:cNvPr>
          <p:cNvSpPr>
            <a:spLocks noGrp="1"/>
          </p:cNvSpPr>
          <p:nvPr>
            <p:ph type="dt" sz="half" idx="10"/>
          </p:nvPr>
        </p:nvSpPr>
        <p:spPr/>
        <p:txBody>
          <a:bodyPr/>
          <a:lstStyle/>
          <a:p>
            <a:fld id="{D2ED2D78-ABC5-6F4E-A044-5B8ECCCB3CD5}" type="datetime1">
              <a:rPr lang="nl-NL" smtClean="0"/>
              <a:t>6-4-2022</a:t>
            </a:fld>
            <a:endParaRPr lang="en-US"/>
          </a:p>
        </p:txBody>
      </p:sp>
      <p:sp>
        <p:nvSpPr>
          <p:cNvPr id="5" name="Tijdelijke aanduiding voor dianummer 4">
            <a:extLst>
              <a:ext uri="{FF2B5EF4-FFF2-40B4-BE49-F238E27FC236}">
                <a16:creationId xmlns:a16="http://schemas.microsoft.com/office/drawing/2014/main" id="{83DA95AB-BDB5-4F66-BD64-EB28ED58B908}"/>
              </a:ext>
            </a:extLst>
          </p:cNvPr>
          <p:cNvSpPr>
            <a:spLocks noGrp="1"/>
          </p:cNvSpPr>
          <p:nvPr>
            <p:ph type="sldNum" sz="quarter" idx="12"/>
          </p:nvPr>
        </p:nvSpPr>
        <p:spPr/>
        <p:txBody>
          <a:bodyPr/>
          <a:lstStyle/>
          <a:p>
            <a:fld id="{156BCAEE-3459-D44E-B08F-F9E8C64A0018}" type="slidenum">
              <a:rPr lang="en-US" smtClean="0"/>
              <a:pPr/>
              <a:t>9</a:t>
            </a:fld>
            <a:endParaRPr lang="en-US" dirty="0"/>
          </a:p>
        </p:txBody>
      </p:sp>
      <p:pic>
        <p:nvPicPr>
          <p:cNvPr id="8" name="Tijdelijke aanduiding voor inhoud 7">
            <a:extLst>
              <a:ext uri="{FF2B5EF4-FFF2-40B4-BE49-F238E27FC236}">
                <a16:creationId xmlns:a16="http://schemas.microsoft.com/office/drawing/2014/main" id="{28B492D9-4362-4342-9ADC-53E9A966E002}"/>
              </a:ext>
            </a:extLst>
          </p:cNvPr>
          <p:cNvPicPr>
            <a:picLocks noGrp="1" noChangeAspect="1"/>
          </p:cNvPicPr>
          <p:nvPr>
            <p:ph idx="1"/>
          </p:nvPr>
        </p:nvPicPr>
        <p:blipFill>
          <a:blip r:embed="rId2"/>
          <a:stretch>
            <a:fillRect/>
          </a:stretch>
        </p:blipFill>
        <p:spPr>
          <a:xfrm>
            <a:off x="2209800" y="1539719"/>
            <a:ext cx="4381500" cy="3271323"/>
          </a:xfrm>
        </p:spPr>
      </p:pic>
    </p:spTree>
    <p:extLst>
      <p:ext uri="{BB962C8B-B14F-4D97-AF65-F5344CB8AC3E}">
        <p14:creationId xmlns:p14="http://schemas.microsoft.com/office/powerpoint/2010/main" val="425364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665556" y="4345637"/>
            <a:ext cx="1472567" cy="445532"/>
          </a:xfrm>
          <a:prstGeom prst="rect">
            <a:avLst/>
          </a:prstGeom>
          <a:solidFill>
            <a:schemeClr val="bg1"/>
          </a:solidFill>
        </p:spPr>
        <p:txBody>
          <a:bodyPr wrap="square" rtlCol="0">
            <a:spAutoFit/>
          </a:bodyPr>
          <a:lstStyle/>
          <a:p>
            <a:endParaRPr lang="nl-NL"/>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511" y="4449737"/>
            <a:ext cx="1474787"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Afbeelding 10"/>
          <p:cNvPicPr>
            <a:picLocks noChangeAspect="1"/>
          </p:cNvPicPr>
          <p:nvPr/>
        </p:nvPicPr>
        <p:blipFill>
          <a:blip r:embed="rId4"/>
          <a:stretch>
            <a:fillRect/>
          </a:stretch>
        </p:blipFill>
        <p:spPr>
          <a:xfrm>
            <a:off x="1494117" y="3514166"/>
            <a:ext cx="5578625" cy="1202700"/>
          </a:xfrm>
          <a:prstGeom prst="rect">
            <a:avLst/>
          </a:prstGeom>
        </p:spPr>
      </p:pic>
    </p:spTree>
    <p:extLst>
      <p:ext uri="{BB962C8B-B14F-4D97-AF65-F5344CB8AC3E}">
        <p14:creationId xmlns:p14="http://schemas.microsoft.com/office/powerpoint/2010/main" val="2988560949"/>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5BE87CB7A16147AE303A3E5397978A" ma:contentTypeVersion="10" ma:contentTypeDescription="Een nieuw document maken." ma:contentTypeScope="" ma:versionID="062e7c514fdf1c69f8e6bc7a6384eef5">
  <xsd:schema xmlns:xsd="http://www.w3.org/2001/XMLSchema" xmlns:xs="http://www.w3.org/2001/XMLSchema" xmlns:p="http://schemas.microsoft.com/office/2006/metadata/properties" xmlns:ns2="dd4ee2db-82f7-474b-96f5-79f94484d4ae" xmlns:ns3="d70411ff-7e42-4258-bc31-7ccff1c7639b" targetNamespace="http://schemas.microsoft.com/office/2006/metadata/properties" ma:root="true" ma:fieldsID="4fc6f887087b1e65b4af18e6c78a608e" ns2:_="" ns3:_="">
    <xsd:import namespace="dd4ee2db-82f7-474b-96f5-79f94484d4ae"/>
    <xsd:import namespace="d70411ff-7e42-4258-bc31-7ccff1c7639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4ee2db-82f7-474b-96f5-79f94484d4ae"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0411ff-7e42-4258-bc31-7ccff1c7639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55779C-40A6-4EE6-82F4-F8FE2C6E48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4ee2db-82f7-474b-96f5-79f94484d4ae"/>
    <ds:schemaRef ds:uri="d70411ff-7e42-4258-bc31-7ccff1c763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CC9483-2E45-4363-A459-6A1FE27D2DFF}">
  <ds:schemaRefs>
    <ds:schemaRef ds:uri="http://purl.org/dc/terms/"/>
    <ds:schemaRef ds:uri="http://schemas.openxmlformats.org/package/2006/metadata/core-properties"/>
    <ds:schemaRef ds:uri="dd4ee2db-82f7-474b-96f5-79f94484d4ae"/>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d70411ff-7e42-4258-bc31-7ccff1c7639b"/>
    <ds:schemaRef ds:uri="http://www.w3.org/XML/1998/namespace"/>
  </ds:schemaRefs>
</ds:datastoreItem>
</file>

<file path=customXml/itemProps3.xml><?xml version="1.0" encoding="utf-8"?>
<ds:datastoreItem xmlns:ds="http://schemas.openxmlformats.org/officeDocument/2006/customXml" ds:itemID="{504AF904-33F8-4620-A583-B0ABFE2ABA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847</TotalTime>
  <Words>756</Words>
  <Application>Microsoft Office PowerPoint</Application>
  <PresentationFormat>Diavoorstelling (16:9)</PresentationFormat>
  <Paragraphs>113</Paragraphs>
  <Slides>9</Slides>
  <Notes>8</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vt:i4>
      </vt:variant>
    </vt:vector>
  </HeadingPairs>
  <TitlesOfParts>
    <vt:vector size="14" baseType="lpstr">
      <vt:lpstr>Arial</vt:lpstr>
      <vt:lpstr>Calibri</vt:lpstr>
      <vt:lpstr>Tahoma</vt:lpstr>
      <vt:lpstr>Times New Roman</vt:lpstr>
      <vt:lpstr>Office Theme</vt:lpstr>
      <vt:lpstr>Toolbox Diesel Motor Emissie (DME)</vt:lpstr>
      <vt:lpstr>Wat is DME?</vt:lpstr>
      <vt:lpstr>Effecten van dieselmotoremissie</vt:lpstr>
      <vt:lpstr>Blootstelling</vt:lpstr>
      <vt:lpstr>Welke maatregelen worden bij ons genomen?</vt:lpstr>
      <vt:lpstr>Wat kun jij doen?</vt:lpstr>
      <vt:lpstr>En verder</vt:lpstr>
      <vt:lpstr>Vragen? </vt:lpstr>
      <vt:lpstr>PowerPoint-presentatie</vt:lpstr>
    </vt:vector>
  </TitlesOfParts>
  <Company>Bloemendaal in vorm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 dfgsdfg</dc:creator>
  <cp:lastModifiedBy>Pieter de Boer</cp:lastModifiedBy>
  <cp:revision>46</cp:revision>
  <dcterms:created xsi:type="dcterms:W3CDTF">2016-05-25T10:47:19Z</dcterms:created>
  <dcterms:modified xsi:type="dcterms:W3CDTF">2022-04-06T19:35:40Z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0x010100585BE87CB7A16147AE303A3E5397978A</vt:lpwstr>
  </property>
</Properties>
</file>